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1" r:id="rId3"/>
    <p:sldId id="259" r:id="rId4"/>
    <p:sldId id="270" r:id="rId5"/>
    <p:sldId id="258" r:id="rId6"/>
    <p:sldId id="281" r:id="rId7"/>
    <p:sldId id="262" r:id="rId8"/>
    <p:sldId id="261" r:id="rId9"/>
    <p:sldId id="263" r:id="rId10"/>
    <p:sldId id="300" r:id="rId11"/>
    <p:sldId id="307" r:id="rId12"/>
    <p:sldId id="308" r:id="rId13"/>
    <p:sldId id="265" r:id="rId14"/>
    <p:sldId id="304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2122" y="-600"/>
      </p:cViewPr>
      <p:guideLst>
        <p:guide orient="horz" pos="2160"/>
        <p:guide pos="28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E1A52-164E-4389-9544-5AAF78802715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96765-AFAF-4701-BBA0-7CD775C6A6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" y="1"/>
            <a:ext cx="9135979" cy="684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" y="5105400"/>
            <a:ext cx="731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Bùi</a:t>
            </a:r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Cẩm</a:t>
            </a:r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</a:t>
            </a:r>
            <a:endParaRPr lang="en-US" sz="36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63995"/>
            <a:ext cx="2096378" cy="22689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46221" y="1118681"/>
            <a:ext cx="7315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</a:p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B4</a:t>
            </a:r>
          </a:p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en-US" sz="4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/>
          <p:nvPr/>
        </p:nvSpPr>
        <p:spPr>
          <a:xfrm>
            <a:off x="1312545" y="1686560"/>
            <a:ext cx="66097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Học sinh nghỉ giải lao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u-dieu-rua-tay-truong-mam-non-thi-tran-co-l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505" y="111760"/>
            <a:ext cx="8738235" cy="633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bo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8425" y="1609090"/>
            <a:ext cx="2301875" cy="1532255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3276600" y="3727450"/>
            <a:ext cx="2033905" cy="838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ỏ</a:t>
            </a:r>
          </a:p>
        </p:txBody>
      </p:sp>
      <p:sp>
        <p:nvSpPr>
          <p:cNvPr id="10" name="Rectangles 9"/>
          <p:cNvSpPr/>
          <p:nvPr/>
        </p:nvSpPr>
        <p:spPr>
          <a:xfrm>
            <a:off x="250825" y="3768725"/>
            <a:ext cx="1852295" cy="8032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ò</a:t>
            </a: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s 10"/>
          <p:cNvSpPr/>
          <p:nvPr/>
        </p:nvSpPr>
        <p:spPr>
          <a:xfrm>
            <a:off x="6781800" y="3768725"/>
            <a:ext cx="2289810" cy="76771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ỏ</a:t>
            </a:r>
            <a:r>
              <a:rPr 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 rác</a:t>
            </a:r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98425" y="149225"/>
            <a:ext cx="2157730" cy="368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/>
              <a:t>Hs chỉ và đọc âm:  o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251960" y="4419600"/>
            <a:ext cx="38100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391400" y="4408805"/>
            <a:ext cx="438785" cy="10795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71600" y="4495800"/>
            <a:ext cx="30480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Content Placeholder 2" descr="bui c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895600" y="1447800"/>
            <a:ext cx="3010535" cy="1693545"/>
          </a:xfrm>
          <a:prstGeom prst="rect">
            <a:avLst/>
          </a:prstGeom>
        </p:spPr>
      </p:pic>
      <p:pic>
        <p:nvPicPr>
          <p:cNvPr id="15" name="Picture 14" descr="bo_rac-removebg-previe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304800"/>
            <a:ext cx="264795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42112"/>
            <a:ext cx="9067800" cy="6900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85470" y="241012"/>
            <a:ext cx="2773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038344"/>
            <a:ext cx="8229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 mẹ cho học sinh tìm và đọc âm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010285" y="2286000"/>
            <a:ext cx="1341755" cy="99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771140" y="2331085"/>
            <a:ext cx="1233170" cy="9855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713355" y="4071620"/>
            <a:ext cx="1224280" cy="94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08685" y="4071620"/>
            <a:ext cx="1444625" cy="9404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4280" y="4186555"/>
            <a:ext cx="1398905" cy="8280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533900" y="4124325"/>
            <a:ext cx="1244600" cy="881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smtClean="0">
                <a:latin typeface="Century Gothic" panose="020B0502020202020204" charset="0"/>
                <a:cs typeface="Century Gothic" panose="020B0502020202020204" charset="0"/>
              </a:rPr>
              <a:t>a</a:t>
            </a:r>
            <a:endParaRPr lang="en-US" sz="6000" b="1"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172200" y="2392680"/>
            <a:ext cx="1229360" cy="9239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1830" y="2379345"/>
            <a:ext cx="1203960" cy="92519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s 4"/>
          <p:cNvSpPr/>
          <p:nvPr/>
        </p:nvSpPr>
        <p:spPr>
          <a:xfrm>
            <a:off x="2099945" y="152400"/>
            <a:ext cx="6358255" cy="6559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Học sinh tìm chữ o  nối với chữ o</a:t>
            </a:r>
          </a:p>
        </p:txBody>
      </p:sp>
      <p:sp>
        <p:nvSpPr>
          <p:cNvPr id="6" name="Rectangles 5"/>
          <p:cNvSpPr/>
          <p:nvPr/>
        </p:nvSpPr>
        <p:spPr>
          <a:xfrm>
            <a:off x="2819400" y="16764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Rectangles 6"/>
          <p:cNvSpPr/>
          <p:nvPr/>
        </p:nvSpPr>
        <p:spPr>
          <a:xfrm>
            <a:off x="7315200" y="38100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8" name="Rectangles 7"/>
          <p:cNvSpPr/>
          <p:nvPr/>
        </p:nvSpPr>
        <p:spPr>
          <a:xfrm>
            <a:off x="6125210" y="16764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9" name="Rectangles 8"/>
          <p:cNvSpPr/>
          <p:nvPr/>
        </p:nvSpPr>
        <p:spPr>
          <a:xfrm>
            <a:off x="1066800" y="38100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Rectangles 9"/>
          <p:cNvSpPr/>
          <p:nvPr/>
        </p:nvSpPr>
        <p:spPr>
          <a:xfrm>
            <a:off x="2743200" y="56388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5562600" y="5638800"/>
            <a:ext cx="1295400" cy="762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2" name="Oval 11"/>
          <p:cNvSpPr/>
          <p:nvPr/>
        </p:nvSpPr>
        <p:spPr>
          <a:xfrm>
            <a:off x="3962400" y="3200400"/>
            <a:ext cx="2009775" cy="155765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5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cxnSp>
        <p:nvCxnSpPr>
          <p:cNvPr id="13" name="Straight Connector 12"/>
          <p:cNvCxnSpPr>
            <a:stCxn id="8" idx="2"/>
          </p:cNvCxnSpPr>
          <p:nvPr/>
        </p:nvCxnSpPr>
        <p:spPr>
          <a:xfrm flipH="1">
            <a:off x="5715000" y="2438400"/>
            <a:ext cx="105791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" y="28074"/>
            <a:ext cx="9127958" cy="698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0" y="2919862"/>
            <a:ext cx="6010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các em.</a:t>
            </a:r>
            <a:endParaRPr 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s 5"/>
          <p:cNvSpPr/>
          <p:nvPr/>
        </p:nvSpPr>
        <p:spPr>
          <a:xfrm>
            <a:off x="2743200" y="76200"/>
            <a:ext cx="2971800" cy="685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Ôn bài cũ</a:t>
            </a:r>
          </a:p>
        </p:txBody>
      </p:sp>
      <p:sp>
        <p:nvSpPr>
          <p:cNvPr id="4" name="Rectangles 3"/>
          <p:cNvSpPr/>
          <p:nvPr/>
        </p:nvSpPr>
        <p:spPr>
          <a:xfrm>
            <a:off x="2133600" y="1524000"/>
            <a:ext cx="4495800" cy="426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Untitled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64740" y="1719580"/>
            <a:ext cx="3856355" cy="385635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7" y="152400"/>
            <a:ext cx="8812823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15699" y="1524000"/>
            <a:ext cx="4065905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 </a:t>
            </a:r>
            <a:r>
              <a:rPr lang="en-US" sz="1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1066800" y="533400"/>
            <a:ext cx="78867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vi-VN" sz="3400" b="1" u="sng" dirty="0">
                <a:latin typeface="Times New Roman" panose="02020603050405020304" pitchFamily="18" charset="0"/>
              </a:rPr>
              <a:t>Yêu cầu học sinh cần đạt:</a:t>
            </a:r>
            <a:endParaRPr lang="en-US" sz="3400" b="1" u="sng" dirty="0">
              <a:latin typeface="Calibri Light" panose="020F0302020204030204" pitchFamily="34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1037590" y="2245360"/>
            <a:ext cx="4448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5" name="Flowchart: Alternate Process 4"/>
          <p:cNvSpPr/>
          <p:nvPr/>
        </p:nvSpPr>
        <p:spPr>
          <a:xfrm>
            <a:off x="762000" y="2438400"/>
            <a:ext cx="7315200" cy="1981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800" b="1">
                <a:sym typeface="+mn-ea"/>
              </a:rPr>
              <a:t>- </a:t>
            </a:r>
            <a:r>
              <a:rPr lang="en-US" sz="3600" b="1">
                <a:solidFill>
                  <a:srgbClr val="FFFF00"/>
                </a:solidFill>
                <a:sym typeface="+mn-ea"/>
              </a:rPr>
              <a:t> Nhận biết được chữ o</a:t>
            </a:r>
          </a:p>
          <a:p>
            <a:pPr algn="l"/>
            <a:r>
              <a:rPr lang="en-US" sz="3600" b="1">
                <a:solidFill>
                  <a:srgbClr val="FFFF00"/>
                </a:solidFill>
                <a:sym typeface="+mn-ea"/>
              </a:rPr>
              <a:t>- Đọc tranh biểu tượng </a:t>
            </a:r>
            <a:endParaRPr lang="en-US" sz="3600" b="1">
              <a:solidFill>
                <a:srgbClr val="FFFF00"/>
              </a:solidFill>
            </a:endParaRPr>
          </a:p>
          <a:p>
            <a:pPr algn="l"/>
            <a:r>
              <a:rPr lang="en-US" sz="3600" b="1">
                <a:solidFill>
                  <a:srgbClr val="FFFF00"/>
                </a:solidFill>
                <a:sym typeface="+mn-ea"/>
              </a:rPr>
              <a:t>- Tìm và gạch dưới chữ o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62166" y="152467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5904865"/>
            <a:ext cx="549084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sinh </a:t>
            </a:r>
            <a:r>
              <a:rPr lang="en-US" sz="14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vi-VN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 </a:t>
            </a:r>
            <a:r>
              <a:rPr lang="vi-VN" sz="14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 tranh v</a:t>
            </a:r>
            <a:r>
              <a:rPr lang="vi-VN" sz="1400" b="1" noProof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vi-VN" sz="14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trả lời câu </a:t>
            </a:r>
            <a:r>
              <a:rPr lang="vi-VN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hỏi:</a:t>
            </a:r>
            <a:r>
              <a:rPr lang="en-US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vi-VN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vi-VN" sz="14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 có ai? </a:t>
            </a:r>
            <a:r>
              <a:rPr lang="en-US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(Gợi ý: bạn trai, bạn gái)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trai đang làm gì?( bỏ rác), bạn gái đang cầm cái gì?( vòng tròn)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noProof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tranh có con gi?  (Gợi ý: con thỏ, con bò) </a:t>
            </a:r>
          </a:p>
        </p:txBody>
      </p:sp>
      <p:pic>
        <p:nvPicPr>
          <p:cNvPr id="3" name="Content Placeholder 2" descr="khoi dong am c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315" y="487680"/>
            <a:ext cx="8909685" cy="5417185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1600200" y="3581400"/>
            <a:ext cx="1676400" cy="838200"/>
          </a:xfrm>
          <a:prstGeom prst="wedgeEllipseCallout">
            <a:avLst>
              <a:gd name="adj1" fmla="val -64318"/>
              <a:gd name="adj2" fmla="val 6969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/>
              <a:t>con th</a:t>
            </a:r>
            <a:r>
              <a:rPr lang="en-US" sz="2400" b="1" u="sng">
                <a:solidFill>
                  <a:srgbClr val="FF0000"/>
                </a:solidFill>
              </a:rPr>
              <a:t>ỏ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4800600" y="4648200"/>
            <a:ext cx="1821815" cy="1063625"/>
          </a:xfrm>
          <a:prstGeom prst="wedgeEllipseCallout">
            <a:avLst>
              <a:gd name="adj1" fmla="val 68508"/>
              <a:gd name="adj2" fmla="val -432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/>
              <a:t>con b</a:t>
            </a:r>
            <a:r>
              <a:rPr lang="en-US" sz="2800" b="1" u="sng">
                <a:solidFill>
                  <a:srgbClr val="FF0000"/>
                </a:solidFill>
              </a:rPr>
              <a:t>ò</a:t>
            </a:r>
          </a:p>
        </p:txBody>
      </p:sp>
      <p:sp>
        <p:nvSpPr>
          <p:cNvPr id="9" name="Oval Callout 8"/>
          <p:cNvSpPr/>
          <p:nvPr/>
        </p:nvSpPr>
        <p:spPr>
          <a:xfrm>
            <a:off x="7543800" y="1066800"/>
            <a:ext cx="1600200" cy="76200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/>
              <a:t>b</a:t>
            </a:r>
            <a:r>
              <a:rPr lang="en-US" sz="2800" b="1" u="sng">
                <a:solidFill>
                  <a:srgbClr val="FF0000"/>
                </a:solidFill>
              </a:rPr>
              <a:t>ỏ</a:t>
            </a:r>
            <a:r>
              <a:rPr lang="en-US" sz="2800"/>
              <a:t> rác</a:t>
            </a:r>
          </a:p>
        </p:txBody>
      </p:sp>
      <p:sp>
        <p:nvSpPr>
          <p:cNvPr id="2" name="Oval Callout 1"/>
          <p:cNvSpPr/>
          <p:nvPr/>
        </p:nvSpPr>
        <p:spPr>
          <a:xfrm>
            <a:off x="4038600" y="1066800"/>
            <a:ext cx="1761490" cy="990600"/>
          </a:xfrm>
          <a:prstGeom prst="wedgeEllipseCallout">
            <a:avLst>
              <a:gd name="adj1" fmla="val 32408"/>
              <a:gd name="adj2" fmla="val 20762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/>
              <a:t>v</a:t>
            </a:r>
            <a:r>
              <a:rPr lang="en-US" sz="2000" b="1" u="sng">
                <a:solidFill>
                  <a:srgbClr val="FF0000"/>
                </a:solidFill>
              </a:rPr>
              <a:t>ò</a:t>
            </a:r>
            <a:r>
              <a:rPr lang="en-US" sz="2000"/>
              <a:t>ng tr</a:t>
            </a:r>
            <a:r>
              <a:rPr lang="en-US" sz="2000" b="1" u="sng">
                <a:solidFill>
                  <a:srgbClr val="FF0000"/>
                </a:solidFill>
              </a:rPr>
              <a:t>ò</a:t>
            </a:r>
            <a:r>
              <a:rPr lang="en-US" sz="2000"/>
              <a:t>n</a:t>
            </a:r>
          </a:p>
        </p:txBody>
      </p:sp>
      <p:sp>
        <p:nvSpPr>
          <p:cNvPr id="4" name="Oval Callout 3"/>
          <p:cNvSpPr/>
          <p:nvPr/>
        </p:nvSpPr>
        <p:spPr>
          <a:xfrm>
            <a:off x="7467600" y="2971800"/>
            <a:ext cx="1701800" cy="914400"/>
          </a:xfrm>
          <a:prstGeom prst="wedgeEllipseCallout">
            <a:avLst>
              <a:gd name="adj1" fmla="val -17313"/>
              <a:gd name="adj2" fmla="val 17277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 animBg="1"/>
      <p:bldP spid="7" grpId="1" animBg="1"/>
      <p:bldP spid="8" grpId="0" bldLvl="0" animBg="1"/>
      <p:bldP spid="8" grpId="1" animBg="1"/>
      <p:bldP spid="9" grpId="0" animBg="1"/>
      <p:bldP spid="9" grpId="1" animBg="1"/>
      <p:bldP spid="2" grpId="0" animBg="1"/>
      <p:bldP spid="2" grpId="1" animBg="1"/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s 7"/>
          <p:cNvSpPr/>
          <p:nvPr/>
        </p:nvSpPr>
        <p:spPr>
          <a:xfrm>
            <a:off x="3429000" y="1295400"/>
            <a:ext cx="5486400" cy="4876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9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2" name="Rectangles 1"/>
          <p:cNvSpPr/>
          <p:nvPr/>
        </p:nvSpPr>
        <p:spPr>
          <a:xfrm>
            <a:off x="304800" y="76200"/>
            <a:ext cx="1750060" cy="838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/>
              <a:t>Học sinh đọc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329305" y="5105400"/>
            <a:ext cx="2485390" cy="13766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sz="66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charset="0"/>
                <a:cs typeface="Century Gothic" panose="020B0502020202020204" charset="0"/>
              </a:rPr>
              <a:t> </a:t>
            </a:r>
            <a:r>
              <a:rPr lang="en-US" sz="8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8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charset="0"/>
                <a:cs typeface="Century Gothic" panose="020B0502020202020204" charset="0"/>
              </a:rPr>
              <a:t>ò</a:t>
            </a:r>
            <a:r>
              <a:rPr lang="en-US" sz="1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Content Placeholder 7" descr="bo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11655" y="1130935"/>
            <a:ext cx="5331460" cy="354965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-76200" y="76200"/>
            <a:ext cx="2895600" cy="838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HS quan sát tranh và trả lời câu hỏi: “ con gì đây?”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3545840" y="152400"/>
            <a:ext cx="1863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diện 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3" grpId="1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/>
          <p:cNvSpPr/>
          <p:nvPr/>
        </p:nvSpPr>
        <p:spPr>
          <a:xfrm>
            <a:off x="6629400" y="3048000"/>
            <a:ext cx="762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45720" y="76200"/>
            <a:ext cx="2895600" cy="838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HS quan sát tranh và trả lời câu hỏi: “ Bò ăn gì?( cỏ)”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2971800" y="5105400"/>
            <a:ext cx="3140075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9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ỏ</a:t>
            </a:r>
          </a:p>
        </p:txBody>
      </p:sp>
      <p:pic>
        <p:nvPicPr>
          <p:cNvPr id="17" name="Content Placeholder 16" descr="bui co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71600" y="914400"/>
            <a:ext cx="6764020" cy="380555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29000" y="5486400"/>
            <a:ext cx="3087370" cy="12401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72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ỏ</a:t>
            </a:r>
            <a:r>
              <a:rPr lang="en-US" sz="7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rác</a:t>
            </a:r>
            <a:r>
              <a:rPr lang="en-US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charset="0"/>
                <a:cs typeface="Century Gothic" panose="020B0502020202020204" charset="0"/>
              </a:rPr>
              <a:t> </a:t>
            </a:r>
          </a:p>
        </p:txBody>
      </p:sp>
      <p:sp>
        <p:nvSpPr>
          <p:cNvPr id="3" name="Rectangles 2"/>
          <p:cNvSpPr/>
          <p:nvPr/>
        </p:nvSpPr>
        <p:spPr>
          <a:xfrm>
            <a:off x="228600" y="74295"/>
            <a:ext cx="4239260" cy="480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HS quan sát tranh và trả lời câu hỏi: bạn trai đang làm gì?( bỏ rác)</a:t>
            </a:r>
          </a:p>
          <a:p>
            <a:pPr algn="ctr"/>
            <a:endParaRPr 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 descr="bo_rac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11145" y="758190"/>
            <a:ext cx="4145280" cy="457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244</Words>
  <Application>Microsoft Office PowerPoint</Application>
  <PresentationFormat>On-screen Show (4:3)</PresentationFormat>
  <Paragraphs>53</Paragraphs>
  <Slides>15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ASUS</cp:lastModifiedBy>
  <cp:revision>61</cp:revision>
  <dcterms:created xsi:type="dcterms:W3CDTF">2021-09-14T02:08:00Z</dcterms:created>
  <dcterms:modified xsi:type="dcterms:W3CDTF">2021-11-07T11:13:09Z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EC7284ADC3174468BA3FC9D360AE1478</vt:lpwstr>
  </property>
  <property fmtid="{D5CDD505-2E9C-101B-9397-08002B2CF9AE}" pid="3" name="KSOProductBuildVer">
    <vt:lpwstr>1033-11.2.0.10351</vt:lpwstr>
  </property>
</Properties>
</file>